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1"/>
  </p:notesMasterIdLst>
  <p:handoutMasterIdLst>
    <p:handoutMasterId r:id="rId12"/>
  </p:handoutMasterIdLst>
  <p:sldIdLst>
    <p:sldId id="451" r:id="rId2"/>
    <p:sldId id="456" r:id="rId3"/>
    <p:sldId id="464" r:id="rId4"/>
    <p:sldId id="454" r:id="rId5"/>
    <p:sldId id="469" r:id="rId6"/>
    <p:sldId id="465" r:id="rId7"/>
    <p:sldId id="459" r:id="rId8"/>
    <p:sldId id="470" r:id="rId9"/>
    <p:sldId id="468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99"/>
    <a:srgbClr val="00007E"/>
    <a:srgbClr val="CCFFFF"/>
    <a:srgbClr val="FF0000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4664" autoAdjust="0"/>
  </p:normalViewPr>
  <p:slideViewPr>
    <p:cSldViewPr>
      <p:cViewPr varScale="1">
        <p:scale>
          <a:sx n="47" d="100"/>
          <a:sy n="47" d="100"/>
        </p:scale>
        <p:origin x="6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2" descr="https://encrypted-tbn0.gstatic.com/images?q=tbn:ANd9GcS-iZNQJqztPHM0I7DsXK-hx9dW53lQtiIVZRppzA62sV9oXQI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449" y="3284984"/>
            <a:ext cx="883103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6"/>
          <p:cNvPicPr>
            <a:picLocks noChangeAspect="1" noChangeArrowheads="1"/>
          </p:cNvPicPr>
          <p:nvPr/>
        </p:nvPicPr>
        <p:blipFill>
          <a:blip r:embed="rId3"/>
          <a:srcRect t="50111" r="3465"/>
          <a:stretch>
            <a:fillRect/>
          </a:stretch>
        </p:blipFill>
        <p:spPr bwMode="auto">
          <a:xfrm>
            <a:off x="2843808" y="5949280"/>
            <a:ext cx="293528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7"/>
          <p:cNvPicPr>
            <a:picLocks noChangeAspect="1" noChangeArrowheads="1"/>
          </p:cNvPicPr>
          <p:nvPr/>
        </p:nvPicPr>
        <p:blipFill>
          <a:blip r:embed="rId4"/>
          <a:srcRect l="5136" t="7132" r="17384" b="49722"/>
          <a:stretch>
            <a:fillRect/>
          </a:stretch>
        </p:blipFill>
        <p:spPr bwMode="auto">
          <a:xfrm>
            <a:off x="3132510" y="5229572"/>
            <a:ext cx="20875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4" descr="Файл:Эмблема Минтранса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888" y="4077072"/>
            <a:ext cx="136815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79512" y="116633"/>
            <a:ext cx="8603185" cy="3878138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«Транспортное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образование в России.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Исторические закономерности и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перспективы развития»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ректор МИИТ, д.т.н., профессор                 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Б.А. ЛЁВИН</a:t>
            </a: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35496" y="692696"/>
            <a:ext cx="8964489" cy="18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3280"/>
              </a:lnSpc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С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1809 г.</a:t>
            </a:r>
            <a:r>
              <a:rPr lang="ru-RU" sz="2400" dirty="0" smtClean="0">
                <a:solidFill>
                  <a:srgbClr val="00007E"/>
                </a:solidFill>
                <a:latin typeface="Calibri" pitchFamily="34" charset="0"/>
              </a:rPr>
              <a:t> до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30-х </a:t>
            </a:r>
            <a:r>
              <a:rPr lang="ru-RU" sz="2400" dirty="0" err="1" smtClean="0">
                <a:solidFill>
                  <a:srgbClr val="FF0000"/>
                </a:solidFill>
                <a:latin typeface="Calibri" pitchFamily="34" charset="0"/>
              </a:rPr>
              <a:t>г.г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XX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века: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создание и развитие высших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учебных заведений 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путей сообщения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для подготовки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специалистов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различных видов транспорта,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в том числе </a:t>
            </a:r>
          </a:p>
          <a:p>
            <a:pPr>
              <a:lnSpc>
                <a:spcPts val="3280"/>
              </a:lnSpc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беспечивающих взаимодействие  транспортных отраслей </a:t>
            </a:r>
            <a:endParaRPr lang="ru-RU" sz="2400" dirty="0">
              <a:solidFill>
                <a:srgbClr val="0E457C"/>
              </a:solidFill>
              <a:latin typeface="Calibri" pitchFamily="34" charset="0"/>
            </a:endParaRPr>
          </a:p>
        </p:txBody>
      </p:sp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99152"/>
            <a:ext cx="360040" cy="377520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565"/>
            <a:ext cx="8280920" cy="476115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Этапы государственной политики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564904"/>
            <a:ext cx="8964489" cy="1728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3280"/>
              </a:lnSpc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II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2400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 1930 –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х </a:t>
            </a:r>
            <a:r>
              <a:rPr lang="ru-RU" sz="2400" dirty="0" err="1" smtClean="0">
                <a:solidFill>
                  <a:srgbClr val="FF0000"/>
                </a:solidFill>
                <a:latin typeface="Calibri" pitchFamily="34" charset="0"/>
              </a:rPr>
              <a:t>г.г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: дезинтеграция комплексных  образовательных</a:t>
            </a:r>
          </a:p>
          <a:p>
            <a:pPr>
              <a:lnSpc>
                <a:spcPts val="3280"/>
              </a:lnSpc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труктур, создание на базе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профильных факультетов 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институтов путей сообщения самостоятельных вузов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различных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видов транспорта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(в </a:t>
            </a:r>
            <a:r>
              <a:rPr lang="ru-RU" sz="2400" dirty="0" err="1" smtClean="0">
                <a:solidFill>
                  <a:srgbClr val="002060"/>
                </a:solidFill>
                <a:latin typeface="Calibri" pitchFamily="34" charset="0"/>
              </a:rPr>
              <a:t>т.ч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.,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 МАДИ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– на базе факультета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МИИТ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496" y="4450814"/>
            <a:ext cx="8989764" cy="22185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3280"/>
              </a:lnSpc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III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Настоящее время: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курс на создание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интегрированных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</a:rPr>
              <a:t>научно-образовательных комплексов</a:t>
            </a:r>
            <a:r>
              <a:rPr lang="ru-RU" sz="2400" dirty="0" smtClean="0">
                <a:solidFill>
                  <a:srgbClr val="0E457C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для кадрового обеспечения 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стратегических отраслей и приоритетов  развития государства – </a:t>
            </a:r>
          </a:p>
          <a:p>
            <a:pPr>
              <a:lnSpc>
                <a:spcPts val="3280"/>
              </a:lnSpc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еобходимость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ф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ормирования университетов</a:t>
            </a:r>
          </a:p>
          <a:p>
            <a:pPr>
              <a:lnSpc>
                <a:spcPts val="3280"/>
              </a:lnSpc>
            </a:pPr>
            <a:r>
              <a:rPr lang="ru-RU" sz="2400" dirty="0" smtClean="0">
                <a:solidFill>
                  <a:srgbClr val="0E457C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rgbClr val="FF3300"/>
                </a:solidFill>
                <a:latin typeface="Calibri" pitchFamily="34" charset="0"/>
              </a:rPr>
              <a:t>межтранспортного</a:t>
            </a:r>
            <a:r>
              <a:rPr lang="ru-RU" sz="2400" dirty="0" smtClean="0">
                <a:solidFill>
                  <a:srgbClr val="FF3300"/>
                </a:solidFill>
                <a:latin typeface="Calibri" pitchFamily="34" charset="0"/>
              </a:rPr>
              <a:t> и </a:t>
            </a:r>
            <a:r>
              <a:rPr lang="ru-RU" sz="2400" dirty="0" err="1" smtClean="0">
                <a:solidFill>
                  <a:srgbClr val="FF3300"/>
                </a:solidFill>
                <a:latin typeface="Calibri" pitchFamily="34" charset="0"/>
              </a:rPr>
              <a:t>общетранспортного</a:t>
            </a:r>
            <a:r>
              <a:rPr lang="ru-RU" sz="2400" dirty="0" smtClean="0">
                <a:solidFill>
                  <a:srgbClr val="FF3300"/>
                </a:solidFill>
                <a:latin typeface="Calibri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профиля</a:t>
            </a:r>
          </a:p>
        </p:txBody>
      </p:sp>
    </p:spTree>
    <p:extLst>
      <p:ext uri="{BB962C8B-B14F-4D97-AF65-F5344CB8AC3E}">
        <p14:creationId xmlns:p14="http://schemas.microsoft.com/office/powerpoint/2010/main" val="12373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5576" y="61549"/>
            <a:ext cx="7992888" cy="415124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Исторические уроки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8312" y="548680"/>
            <a:ext cx="2015456" cy="1728192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 smtClean="0"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cs typeface="Arial" panose="020B0604020202020204" pitchFamily="34" charset="0"/>
              </a:rPr>
              <a:t>1918 год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73724" y="2348880"/>
            <a:ext cx="2010044" cy="4392488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cs typeface="Arial" panose="020B0604020202020204" pitchFamily="34" charset="0"/>
              </a:rPr>
              <a:t>Через </a:t>
            </a:r>
            <a:r>
              <a:rPr lang="ru-RU" sz="2400" dirty="0">
                <a:cs typeface="Arial" panose="020B0604020202020204" pitchFamily="34" charset="0"/>
              </a:rPr>
              <a:t>10 лет передача в НКП признана ошибкой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548680"/>
            <a:ext cx="6408712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Комиссариат путей сообщения в обращении в Совет Народных Комиссаров: «… </a:t>
            </a:r>
            <a:r>
              <a:rPr lang="ru-RU" sz="2400" dirty="0" smtClean="0">
                <a:solidFill>
                  <a:srgbClr val="002060"/>
                </a:solidFill>
              </a:rPr>
              <a:t>считать </a:t>
            </a:r>
            <a:r>
              <a:rPr lang="ru-RU" sz="2400" dirty="0" smtClean="0">
                <a:solidFill>
                  <a:srgbClr val="FF0000"/>
                </a:solidFill>
              </a:rPr>
              <a:t>абсолютно недопустимой </a:t>
            </a:r>
            <a:r>
              <a:rPr lang="ru-RU" sz="2400" dirty="0" smtClean="0">
                <a:solidFill>
                  <a:srgbClr val="002060"/>
                </a:solidFill>
              </a:rPr>
              <a:t>передачу специальных школ от низших до высших включительно Народному Комиссариату Просвещения и, безусловно, </a:t>
            </a:r>
            <a:r>
              <a:rPr lang="ru-RU" sz="2400" dirty="0" smtClean="0">
                <a:solidFill>
                  <a:srgbClr val="FF0000"/>
                </a:solidFill>
              </a:rPr>
              <a:t>гибельную для транспорта</a:t>
            </a:r>
            <a:r>
              <a:rPr lang="ru-RU" sz="2400" dirty="0" smtClean="0">
                <a:solidFill>
                  <a:srgbClr val="002060"/>
                </a:solidFill>
              </a:rPr>
              <a:t>. Все специальные учебные заведения Ведомства Путей Сообщения, как преследующие узко специальную задачу подготовки необходимого кадра технических агентов, должны оставаться и впредь непосредственно в ведении указанного ведомства, </a:t>
            </a:r>
            <a:r>
              <a:rPr lang="ru-RU" sz="2400" dirty="0" smtClean="0">
                <a:solidFill>
                  <a:srgbClr val="FF0000"/>
                </a:solidFill>
              </a:rPr>
              <a:t>единственного осведомлённого надлежащим образом </a:t>
            </a:r>
            <a:r>
              <a:rPr lang="ru-RU" sz="2400" dirty="0" smtClean="0">
                <a:solidFill>
                  <a:srgbClr val="002060"/>
                </a:solidFill>
              </a:rPr>
              <a:t>в вопросах о том, какого рода техники нужны России по </a:t>
            </a:r>
            <a:r>
              <a:rPr lang="ru-RU" sz="2400" dirty="0" smtClean="0">
                <a:solidFill>
                  <a:srgbClr val="FF0000"/>
                </a:solidFill>
              </a:rPr>
              <a:t>железнодорожно</a:t>
            </a:r>
            <a:r>
              <a:rPr lang="ru-RU" sz="2400" dirty="0">
                <a:solidFill>
                  <a:srgbClr val="FF0000"/>
                </a:solidFill>
              </a:rPr>
              <a:t>й</a:t>
            </a:r>
            <a:r>
              <a:rPr lang="ru-RU" sz="2400" dirty="0" smtClean="0">
                <a:solidFill>
                  <a:srgbClr val="FF0000"/>
                </a:solidFill>
              </a:rPr>
              <a:t>, водной и шоссейной </a:t>
            </a:r>
            <a:r>
              <a:rPr lang="ru-RU" sz="2400" dirty="0" smtClean="0">
                <a:solidFill>
                  <a:srgbClr val="002060"/>
                </a:solidFill>
              </a:rPr>
              <a:t>отраслям».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8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5496" y="44624"/>
            <a:ext cx="469670" cy="31652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5576" y="61548"/>
            <a:ext cx="7992888" cy="576063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Исторические уроки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7924" y="764704"/>
            <a:ext cx="1729779" cy="3528392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 smtClean="0"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 smtClean="0"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>
              <a:cs typeface="Arial" panose="020B0604020202020204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cs typeface="Arial" panose="020B0604020202020204" pitchFamily="34" charset="0"/>
              </a:rPr>
              <a:t>1937-1938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err="1">
                <a:cs typeface="Arial" panose="020B0604020202020204" pitchFamily="34" charset="0"/>
              </a:rPr>
              <a:t>г</a:t>
            </a:r>
            <a:r>
              <a:rPr lang="ru-RU" sz="2400" dirty="0" err="1" smtClean="0">
                <a:cs typeface="Arial" panose="020B0604020202020204" pitchFamily="34" charset="0"/>
              </a:rPr>
              <a:t>.г</a:t>
            </a:r>
            <a:r>
              <a:rPr lang="ru-RU" sz="2400" dirty="0" smtClean="0">
                <a:cs typeface="Arial" panose="020B0604020202020204" pitchFamily="34" charset="0"/>
              </a:rPr>
              <a:t>.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979712" y="764704"/>
            <a:ext cx="3375942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ts val="32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Прекращение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подготовки на базе отраслевых вузов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инженеров-конструкторов и инженеров-технологов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для транспортной промышленности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верх 15"/>
          <p:cNvSpPr/>
          <p:nvPr/>
        </p:nvSpPr>
        <p:spPr bwMode="auto">
          <a:xfrm rot="5400000">
            <a:off x="5004048" y="2276872"/>
            <a:ext cx="1296144" cy="288032"/>
          </a:xfrm>
          <a:prstGeom prst="upArrow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5868144" y="836712"/>
            <a:ext cx="3168352" cy="33843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ts val="26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Утрата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конкурентных </a:t>
            </a:r>
            <a:r>
              <a:rPr lang="ru-RU" sz="24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позиций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отечественного 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транспортного машиностроения. Ориентация на импортное оборудование и </a:t>
            </a:r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технику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ts val="408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57150"/>
            <a:ext cx="428680" cy="34751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77924" y="4725144"/>
            <a:ext cx="8818602" cy="2016224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lnSpc>
                <a:spcPts val="30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24 декабря 2015 г. Президент РФ В.В. Путин на Итоговом </a:t>
            </a:r>
          </a:p>
          <a:p>
            <a:pPr algn="ctr" fontAlgn="auto">
              <a:lnSpc>
                <a:spcPts val="30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овещании с членами Правительства РФ отнёс</a:t>
            </a:r>
          </a:p>
          <a:p>
            <a:pPr algn="ctr" fontAlgn="auto">
              <a:lnSpc>
                <a:spcPts val="30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ж</a:t>
            </a:r>
            <a:r>
              <a:rPr lang="ru-RU" sz="2400" dirty="0" smtClean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елезнодорожное машиностроение к числу проблемных</a:t>
            </a:r>
          </a:p>
          <a:p>
            <a:pPr algn="ctr" fontAlgn="auto">
              <a:lnSpc>
                <a:spcPts val="308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FF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отраслей </a:t>
            </a:r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российской экономики </a:t>
            </a:r>
            <a:endParaRPr lang="ru-RU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верх 11"/>
          <p:cNvSpPr/>
          <p:nvPr/>
        </p:nvSpPr>
        <p:spPr bwMode="auto">
          <a:xfrm>
            <a:off x="6660232" y="4293096"/>
            <a:ext cx="1296144" cy="288032"/>
          </a:xfrm>
          <a:prstGeom prst="upArrow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5576" y="61548"/>
            <a:ext cx="7992888" cy="576063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Исторические уроки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504" y="817103"/>
            <a:ext cx="1411944" cy="23958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 smtClean="0"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 smtClean="0"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 smtClean="0">
                <a:cs typeface="Arial" panose="020B0604020202020204" pitchFamily="34" charset="0"/>
              </a:rPr>
              <a:t>2001-2003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 err="1" smtClean="0">
                <a:cs typeface="Arial" panose="020B0604020202020204" pitchFamily="34" charset="0"/>
              </a:rPr>
              <a:t>г.г</a:t>
            </a:r>
            <a:r>
              <a:rPr lang="ru-RU" sz="2000" dirty="0" smtClean="0">
                <a:cs typeface="Arial" panose="020B0604020202020204" pitchFamily="34" charset="0"/>
              </a:rPr>
              <a:t>.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619672" y="817103"/>
            <a:ext cx="2952328" cy="2395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Решением Правительства РФ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транспортные ПТУ были переданы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субъектам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Федерации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верх 15"/>
          <p:cNvSpPr/>
          <p:nvPr/>
        </p:nvSpPr>
        <p:spPr bwMode="auto">
          <a:xfrm rot="5400000">
            <a:off x="4211960" y="1916832"/>
            <a:ext cx="1296144" cy="288032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5148064" y="817103"/>
            <a:ext cx="3888432" cy="2395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Из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100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отраслевых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ПТУ ориентацию на транспорт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охранили не более </a:t>
            </a: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25 %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что создало ощутимый </a:t>
            </a: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дефицит рабочих кадров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для отрасли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135720" y="3625415"/>
            <a:ext cx="8722560" cy="2467881"/>
          </a:xfrm>
          <a:prstGeom prst="round1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Проведённая Минтрансом России в 2005-2009 </a:t>
            </a:r>
            <a:r>
              <a:rPr lang="ru-RU" sz="2000" dirty="0" err="1" smtClean="0">
                <a:solidFill>
                  <a:srgbClr val="002060"/>
                </a:solidFill>
              </a:rPr>
              <a:t>г.г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оптимизация транспортного образования </a:t>
            </a:r>
            <a:r>
              <a:rPr lang="ru-RU" sz="2000" dirty="0" smtClean="0">
                <a:solidFill>
                  <a:srgbClr val="002060"/>
                </a:solidFill>
              </a:rPr>
              <a:t>уберегла от участи ПТУ систему отраслевого  </a:t>
            </a:r>
            <a:r>
              <a:rPr lang="ru-RU" sz="2000" dirty="0" smtClean="0">
                <a:solidFill>
                  <a:srgbClr val="FF0000"/>
                </a:solidFill>
              </a:rPr>
              <a:t>среднего профессионального образования.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Транспортные техникумы и колледжи 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вошли в состав университетских  комплексов Министерства транспорта РФ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77924" y="63500"/>
            <a:ext cx="433636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5496" y="44624"/>
            <a:ext cx="360040" cy="377520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2565"/>
            <a:ext cx="8280920" cy="404107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Реалии сегодняшнего дня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8136" y="764704"/>
            <a:ext cx="4195832" cy="3960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560"/>
              </a:lnSpc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Из протокола совещания у</a:t>
            </a:r>
          </a:p>
          <a:p>
            <a:pPr algn="ctr">
              <a:lnSpc>
                <a:spcPts val="2560"/>
              </a:lnSpc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Председателя </a:t>
            </a:r>
            <a:endParaRPr lang="ru-RU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lnSpc>
                <a:spcPts val="2560"/>
              </a:lnSpc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Правительства РФ </a:t>
            </a:r>
            <a:r>
              <a:rPr lang="ru-RU" dirty="0" err="1" smtClean="0">
                <a:solidFill>
                  <a:srgbClr val="FF0000"/>
                </a:solidFill>
                <a:latin typeface="Calibri" pitchFamily="34" charset="0"/>
              </a:rPr>
              <a:t>В.В.Путина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pPr marL="285750" indent="-285750">
              <a:lnSpc>
                <a:spcPts val="2560"/>
              </a:lnSpc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002060"/>
                </a:solidFill>
                <a:latin typeface="Calibri" pitchFamily="34" charset="0"/>
              </a:rPr>
              <a:t>Минобрнауки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России, Минтрансу </a:t>
            </a:r>
          </a:p>
          <a:p>
            <a:pPr>
              <a:lnSpc>
                <a:spcPts val="2560"/>
              </a:lnSpc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России совместно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с другими </a:t>
            </a:r>
            <a:endParaRPr lang="ru-RU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ts val="2560"/>
              </a:lnSpc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 заинтересованными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федеральными </a:t>
            </a:r>
            <a:endParaRPr lang="ru-RU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органами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исполнительной власти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и</a:t>
            </a:r>
          </a:p>
          <a:p>
            <a:pPr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СТР проработать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вопрос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реализации</a:t>
            </a:r>
          </a:p>
          <a:p>
            <a:pPr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пилотного проекта по созданию </a:t>
            </a:r>
            <a:endParaRPr lang="ru-RU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ts val="2560"/>
              </a:lnSpc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 НИУ на </a:t>
            </a: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базе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МИИТ. </a:t>
            </a:r>
          </a:p>
          <a:p>
            <a:pPr>
              <a:lnSpc>
                <a:spcPts val="2560"/>
              </a:lnSpc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Срок – 1 сентября 2011 г.</a:t>
            </a:r>
          </a:p>
          <a:p>
            <a:r>
              <a:rPr lang="ru-RU" dirty="0" smtClean="0">
                <a:solidFill>
                  <a:srgbClr val="0E457C"/>
                </a:solidFill>
                <a:latin typeface="Calibri" pitchFamily="34" charset="0"/>
              </a:rPr>
              <a:t>  </a:t>
            </a:r>
            <a:endParaRPr lang="ru-RU" dirty="0">
              <a:solidFill>
                <a:srgbClr val="0E457C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427984" y="764704"/>
            <a:ext cx="4608512" cy="39604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2000" dirty="0" smtClean="0">
              <a:solidFill>
                <a:srgbClr val="0E457C"/>
              </a:solidFill>
              <a:latin typeface="Calibri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Из Протокола Совместного заседания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Комитетов ГД РФ по транспорту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образованию от 22.06.15.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Рекомендовать Правительству РФ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сохранить МАДИ, как самостоятельный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вуз и передать его из ведения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</a:t>
            </a:r>
            <a:r>
              <a:rPr lang="ru-RU" dirty="0" err="1" smtClean="0">
                <a:solidFill>
                  <a:srgbClr val="002060"/>
                </a:solidFill>
                <a:latin typeface="Calibri" pitchFamily="34" charset="0"/>
              </a:rPr>
              <a:t>Минобрнауки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в ведение Минтранса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Рекомендовать Минтрансу  подготовить </a:t>
            </a:r>
          </a:p>
          <a:p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 при участии транспортного бизнеса и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внести на рассмотрение Правительства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РФ проект концепции дальнейшего </a:t>
            </a:r>
          </a:p>
          <a:p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развития транспортного </a:t>
            </a:r>
          </a:p>
          <a:p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     образования</a:t>
            </a:r>
          </a:p>
          <a:p>
            <a:pPr algn="ctr"/>
            <a:endParaRPr lang="ru-RU" dirty="0" smtClean="0">
              <a:solidFill>
                <a:srgbClr val="0E457C"/>
              </a:solidFill>
              <a:latin typeface="Calibri" pitchFamily="34" charset="0"/>
            </a:endParaRPr>
          </a:p>
          <a:p>
            <a:pPr algn="ctr"/>
            <a:endParaRPr lang="ru-RU" dirty="0">
              <a:solidFill>
                <a:srgbClr val="0E457C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35696" y="5301208"/>
            <a:ext cx="5059929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ru-RU" sz="2000" dirty="0">
                <a:solidFill>
                  <a:srgbClr val="0E457C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E457C"/>
                </a:solidFill>
                <a:latin typeface="Calibri" pitchFamily="34" charset="0"/>
              </a:rPr>
              <a:t>     </a:t>
            </a:r>
          </a:p>
          <a:p>
            <a:pPr>
              <a:lnSpc>
                <a:spcPts val="3200"/>
              </a:lnSpc>
            </a:pPr>
            <a:r>
              <a:rPr lang="ru-RU" sz="2000" dirty="0">
                <a:solidFill>
                  <a:srgbClr val="0E457C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E457C"/>
                </a:solidFill>
                <a:latin typeface="Calibri" pitchFamily="34" charset="0"/>
              </a:rPr>
              <a:t>     </a:t>
            </a:r>
            <a:r>
              <a:rPr lang="ru-RU" sz="2000" dirty="0">
                <a:solidFill>
                  <a:srgbClr val="FF0000"/>
                </a:solidFill>
                <a:latin typeface="Calibri" pitchFamily="34" charset="0"/>
              </a:rPr>
              <a:t>Г</a:t>
            </a: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отовность Минтранса России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Сформировать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общетранспортный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вуз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ринять в свой состав МАДИ</a:t>
            </a:r>
          </a:p>
          <a:p>
            <a:pPr>
              <a:lnSpc>
                <a:spcPts val="3200"/>
              </a:lnSpc>
            </a:pP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Стрелка вверх 8"/>
          <p:cNvSpPr/>
          <p:nvPr/>
        </p:nvSpPr>
        <p:spPr bwMode="auto">
          <a:xfrm rot="10800000">
            <a:off x="2627784" y="4869160"/>
            <a:ext cx="1296144" cy="288032"/>
          </a:xfrm>
          <a:prstGeom prst="upArrow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4797152"/>
            <a:ext cx="1505843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44624"/>
            <a:ext cx="7992888" cy="470209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Стратегия развития транспортного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35496" y="63500"/>
            <a:ext cx="576064" cy="341164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7</a:t>
            </a:r>
            <a:endParaRPr lang="ru-RU" sz="1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7503" y="586841"/>
            <a:ext cx="8928993" cy="1690031"/>
          </a:xfrm>
          <a:prstGeom prst="flowChartAlternateProcess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80"/>
              </a:lnSpc>
            </a:pPr>
            <a:r>
              <a:rPr lang="ru-RU" sz="2400" dirty="0" smtClean="0"/>
              <a:t>Формирование </a:t>
            </a:r>
            <a:r>
              <a:rPr lang="ru-RU" sz="2400" dirty="0">
                <a:solidFill>
                  <a:srgbClr val="FFFF00"/>
                </a:solidFill>
              </a:rPr>
              <a:t>крупных </a:t>
            </a:r>
            <a:r>
              <a:rPr lang="ru-RU" sz="2400" dirty="0" smtClean="0">
                <a:solidFill>
                  <a:srgbClr val="FFFF00"/>
                </a:solidFill>
              </a:rPr>
              <a:t>научно-образовательных </a:t>
            </a:r>
            <a:r>
              <a:rPr lang="ru-RU" sz="2400" dirty="0" err="1" smtClean="0">
                <a:solidFill>
                  <a:srgbClr val="FFFF00"/>
                </a:solidFill>
              </a:rPr>
              <a:t>межтранспортных</a:t>
            </a:r>
            <a:r>
              <a:rPr lang="ru-RU" sz="2400" dirty="0" smtClean="0">
                <a:solidFill>
                  <a:srgbClr val="FFFF00"/>
                </a:solidFill>
              </a:rPr>
              <a:t> и </a:t>
            </a:r>
            <a:r>
              <a:rPr lang="ru-RU" sz="2400" dirty="0" err="1" smtClean="0">
                <a:solidFill>
                  <a:srgbClr val="FFFF00"/>
                </a:solidFill>
              </a:rPr>
              <a:t>общетранспортных</a:t>
            </a:r>
            <a:r>
              <a:rPr lang="ru-RU" sz="2400" dirty="0" smtClean="0">
                <a:solidFill>
                  <a:srgbClr val="FFFF00"/>
                </a:solidFill>
              </a:rPr>
              <a:t> центров </a:t>
            </a:r>
            <a:r>
              <a:rPr lang="ru-RU" sz="2400" dirty="0" smtClean="0"/>
              <a:t>– интеграторов  исследовательской </a:t>
            </a:r>
            <a:r>
              <a:rPr lang="ru-RU" sz="2400" dirty="0"/>
              <a:t>и </a:t>
            </a:r>
            <a:r>
              <a:rPr lang="ru-RU" sz="2400" dirty="0" smtClean="0"/>
              <a:t>образовательной деятельности  для  </a:t>
            </a:r>
            <a:r>
              <a:rPr lang="ru-RU" sz="2400" dirty="0">
                <a:solidFill>
                  <a:srgbClr val="FFFF00"/>
                </a:solidFill>
              </a:rPr>
              <a:t>комплексного развития единой </a:t>
            </a:r>
            <a:r>
              <a:rPr lang="ru-RU" sz="2400" dirty="0" smtClean="0">
                <a:solidFill>
                  <a:srgbClr val="FFFF00"/>
                </a:solidFill>
              </a:rPr>
              <a:t> суверенной транспортной сети  </a:t>
            </a:r>
            <a:r>
              <a:rPr lang="ru-RU" sz="2400" dirty="0" smtClean="0"/>
              <a:t>Российской Федерации  </a:t>
            </a:r>
            <a:endParaRPr lang="ru-RU" sz="2400" dirty="0"/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107503" y="2276872"/>
            <a:ext cx="2664297" cy="792088"/>
          </a:xfrm>
          <a:prstGeom prst="downArrowCallout">
            <a:avLst/>
          </a:prstGeom>
          <a:ln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УСЛОВИЯ РЕАЛИЗАЦИИ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3140968"/>
            <a:ext cx="2520281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mtClean="0">
                <a:solidFill>
                  <a:srgbClr val="002060"/>
                </a:solidFill>
              </a:rPr>
              <a:t>СОВЕРШЕНСТВОВАНИЕ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УПРАВЛЕНИЕМ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4293096"/>
            <a:ext cx="252028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ОПТИМИЗАЦИЯ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СТРУКТУРЫ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5661248"/>
            <a:ext cx="2520280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ЗАКОНОДАТЕЛЬНОЕ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ОБЕСПЕЧЕНИЕ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7773" y="3140968"/>
            <a:ext cx="5990731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Реорганизация </a:t>
            </a:r>
            <a:r>
              <a:rPr lang="ru-RU" sz="2000" dirty="0" smtClean="0">
                <a:solidFill>
                  <a:srgbClr val="002060"/>
                </a:solidFill>
              </a:rPr>
              <a:t>вузов транспорта в соответствии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с </a:t>
            </a:r>
            <a:r>
              <a:rPr lang="ru-RU" sz="2000" dirty="0">
                <a:solidFill>
                  <a:srgbClr val="FF0000"/>
                </a:solidFill>
              </a:rPr>
              <a:t>ф</a:t>
            </a:r>
            <a:r>
              <a:rPr lang="ru-RU" sz="2000" dirty="0" smtClean="0">
                <a:solidFill>
                  <a:srgbClr val="FF0000"/>
                </a:solidFill>
              </a:rPr>
              <a:t>едеральной политикой и интересами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отрасли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2699792" y="3429000"/>
            <a:ext cx="277752" cy="360040"/>
          </a:xfrm>
          <a:prstGeom prst="homePlate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17773" y="4293096"/>
            <a:ext cx="5990731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Создание в г. Москве </a:t>
            </a:r>
            <a:r>
              <a:rPr lang="ru-RU" sz="2000" dirty="0" smtClean="0">
                <a:solidFill>
                  <a:srgbClr val="FF0000"/>
                </a:solidFill>
              </a:rPr>
              <a:t>Российского государственного университета транспорта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(РГУТ) на базе МИИТ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17773" y="5157192"/>
            <a:ext cx="5990731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Эффективная </a:t>
            </a:r>
            <a:r>
              <a:rPr lang="ru-RU" sz="2000" dirty="0" smtClean="0">
                <a:solidFill>
                  <a:srgbClr val="FF0000"/>
                </a:solidFill>
              </a:rPr>
              <a:t>реорганизация вузов и их филиалов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17773" y="5684704"/>
            <a:ext cx="5990731" cy="11286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Часть средств ФЦП транспорта – на </a:t>
            </a:r>
            <a:r>
              <a:rPr lang="ru-RU" sz="2000" dirty="0" smtClean="0">
                <a:solidFill>
                  <a:srgbClr val="FF0000"/>
                </a:solidFill>
              </a:rPr>
              <a:t>развитие вузов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Отраслевой фонд поддержки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FF0000"/>
                </a:solidFill>
              </a:rPr>
              <a:t>Конкурсы Минтранса России для вузов 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(по аналогии с </a:t>
            </a:r>
            <a:r>
              <a:rPr lang="ru-RU" sz="20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dirty="0" smtClean="0">
                <a:solidFill>
                  <a:srgbClr val="002060"/>
                </a:solidFill>
              </a:rPr>
              <a:t> России)</a:t>
            </a: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03848" y="57332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03848" y="60212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03848" y="623731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ятиугольник 31"/>
          <p:cNvSpPr/>
          <p:nvPr/>
        </p:nvSpPr>
        <p:spPr>
          <a:xfrm>
            <a:off x="2699792" y="4509120"/>
            <a:ext cx="277752" cy="360040"/>
          </a:xfrm>
          <a:prstGeom prst="homePlate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ятиугольник 32"/>
          <p:cNvSpPr/>
          <p:nvPr/>
        </p:nvSpPr>
        <p:spPr>
          <a:xfrm>
            <a:off x="2699792" y="5157192"/>
            <a:ext cx="277752" cy="360040"/>
          </a:xfrm>
          <a:prstGeom prst="homePlate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иугольник 33"/>
          <p:cNvSpPr/>
          <p:nvPr/>
        </p:nvSpPr>
        <p:spPr>
          <a:xfrm>
            <a:off x="2699792" y="5949280"/>
            <a:ext cx="277752" cy="360040"/>
          </a:xfrm>
          <a:prstGeom prst="homePlate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718312" y="646158"/>
            <a:ext cx="2094048" cy="636792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440"/>
              </a:lnSpc>
              <a:defRPr/>
            </a:pPr>
            <a:r>
              <a:rPr lang="ru-RU" sz="2000" dirty="0">
                <a:solidFill>
                  <a:srgbClr val="FF3300"/>
                </a:solidFill>
                <a:latin typeface="Cambria" pitchFamily="18" charset="0"/>
              </a:rPr>
              <a:t>9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endParaRPr lang="ru-RU" sz="2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2440"/>
              </a:lnSpc>
              <a:defRPr/>
            </a:pPr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ИНСТИТУТОВ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1259632" y="603861"/>
            <a:ext cx="1946031" cy="679089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400"/>
              </a:lnSpc>
              <a:defRPr/>
            </a:pPr>
            <a:r>
              <a:rPr lang="ru-RU" sz="2000" dirty="0" smtClean="0">
                <a:solidFill>
                  <a:srgbClr val="FF3300"/>
                </a:solidFill>
                <a:latin typeface="Cambria" pitchFamily="18" charset="0"/>
              </a:rPr>
              <a:t>3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 </a:t>
            </a:r>
            <a:endParaRPr lang="ru-RU" sz="2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ctr">
              <a:lnSpc>
                <a:spcPts val="2400"/>
              </a:lnSpc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АКАДЕМИИ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6516216" y="1412776"/>
            <a:ext cx="2214756" cy="97727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FF3300"/>
                </a:solidFill>
                <a:latin typeface="Cambria" pitchFamily="18" charset="0"/>
                <a:cs typeface="Arial" charset="0"/>
              </a:rPr>
              <a:t>4 </a:t>
            </a:r>
            <a:endParaRPr lang="ru-RU" sz="1600" dirty="0">
              <a:solidFill>
                <a:srgbClr val="FF33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ФАКУЛЬТЕТА</a:t>
            </a:r>
          </a:p>
          <a:p>
            <a:pPr algn="ctr">
              <a:defRPr/>
            </a:pPr>
            <a:endParaRPr lang="ru-RU" sz="1600" dirty="0">
              <a:solidFill>
                <a:srgbClr val="4D4D4D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323527" y="1412776"/>
            <a:ext cx="2111697" cy="97727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>
                <a:solidFill>
                  <a:srgbClr val="FF3300"/>
                </a:solidFill>
                <a:latin typeface="Cambria" pitchFamily="18" charset="0"/>
              </a:rPr>
              <a:t>НИИ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</a:rPr>
              <a:t>транспорта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</a:rPr>
              <a:t>и транспортного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</a:rPr>
              <a:t>строительства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5940152" y="2636912"/>
            <a:ext cx="3096344" cy="45531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600"/>
              </a:lnSpc>
              <a:defRPr/>
            </a:pPr>
            <a:r>
              <a:rPr lang="ru-RU" sz="1400" dirty="0">
                <a:solidFill>
                  <a:srgbClr val="002060"/>
                </a:solidFill>
                <a:latin typeface="Cambria" pitchFamily="18" charset="0"/>
              </a:rPr>
              <a:t>Колледж  железнодорожного</a:t>
            </a:r>
            <a:endParaRPr lang="ru-RU" sz="1400" dirty="0">
              <a:solidFill>
                <a:srgbClr val="002060"/>
              </a:solidFill>
            </a:endParaRPr>
          </a:p>
          <a:p>
            <a:pPr algn="ctr">
              <a:lnSpc>
                <a:spcPts val="1600"/>
              </a:lnSpc>
              <a:defRPr/>
            </a:pPr>
            <a:r>
              <a:rPr lang="ru-RU" sz="1400" dirty="0">
                <a:solidFill>
                  <a:srgbClr val="002060"/>
                </a:solidFill>
                <a:latin typeface="Cambria" pitchFamily="18" charset="0"/>
              </a:rPr>
              <a:t>транспорта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23528" y="2708920"/>
            <a:ext cx="2162055" cy="86278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3300"/>
                </a:solidFill>
                <a:latin typeface="Cambria" pitchFamily="18" charset="0"/>
                <a:cs typeface="Arial" charset="0"/>
              </a:rPr>
              <a:t>24 </a:t>
            </a: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филиала</a:t>
            </a:r>
            <a:endParaRPr lang="ru-RU" sz="1600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в </a:t>
            </a:r>
            <a:r>
              <a:rPr lang="ru-RU" sz="1600" dirty="0" smtClean="0">
                <a:solidFill>
                  <a:srgbClr val="FF3300"/>
                </a:solidFill>
                <a:latin typeface="Cambria" pitchFamily="18" charset="0"/>
                <a:cs typeface="Arial" charset="0"/>
              </a:rPr>
              <a:t>22 </a:t>
            </a:r>
            <a:r>
              <a:rPr lang="ru-RU" sz="1600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субъектах РФ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940152" y="3068960"/>
            <a:ext cx="3096070" cy="34022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Cambria" pitchFamily="18" charset="0"/>
              </a:rPr>
              <a:t>Медицинский колледж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5937032" y="3717032"/>
            <a:ext cx="3099464" cy="320334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Cambria" pitchFamily="18" charset="0"/>
              </a:rPr>
              <a:t>Гимназия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3203848" y="1340768"/>
            <a:ext cx="2376264" cy="13681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28" name="Рисунок 5" descr="LOGO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556792"/>
            <a:ext cx="2450087" cy="11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755576" y="50532"/>
            <a:ext cx="7992888" cy="487132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Структура МИИТ. Структура РГУТ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0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0" y="77118"/>
            <a:ext cx="611560" cy="32754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8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5937032" y="3429000"/>
            <a:ext cx="3099190" cy="27159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</a:rPr>
              <a:t>Правовой колледж</a:t>
            </a:r>
            <a:endParaRPr lang="ru-RU" sz="1400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21186" y="4077072"/>
            <a:ext cx="8843302" cy="2327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79512" y="4720800"/>
            <a:ext cx="1944216" cy="1300488"/>
          </a:xfrm>
          <a:prstGeom prst="ellipse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РГУТ</a:t>
            </a:r>
            <a:endParaRPr lang="ru-RU" sz="2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>
            <a:off x="3136290" y="4767625"/>
            <a:ext cx="1723742" cy="118165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400"/>
              </a:lnSpc>
              <a:defRPr/>
            </a:pPr>
            <a:r>
              <a:rPr lang="ru-RU" sz="2000" dirty="0" smtClean="0">
                <a:solidFill>
                  <a:srgbClr val="FF3300"/>
                </a:solidFill>
                <a:latin typeface="Cambria" pitchFamily="18" charset="0"/>
              </a:rPr>
              <a:t>МИИТ</a:t>
            </a:r>
            <a:r>
              <a:rPr lang="ru-RU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 </a:t>
            </a:r>
            <a:endParaRPr lang="ru-RU" sz="2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3" name="Плюс 22"/>
          <p:cNvSpPr/>
          <p:nvPr/>
        </p:nvSpPr>
        <p:spPr>
          <a:xfrm>
            <a:off x="4932040" y="4984254"/>
            <a:ext cx="864096" cy="749002"/>
          </a:xfrm>
          <a:prstGeom prst="mathPlus">
            <a:avLst/>
          </a:prstGeom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372200" y="4226174"/>
            <a:ext cx="2088232" cy="4269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МАДИ</a:t>
            </a:r>
            <a:endParaRPr lang="ru-RU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80584" y="4725144"/>
            <a:ext cx="2088232" cy="4269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МГТУ ГА</a:t>
            </a:r>
            <a:endParaRPr lang="ru-RU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72200" y="5229200"/>
            <a:ext cx="2088232" cy="4269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МГАВТ</a:t>
            </a:r>
            <a:endParaRPr lang="ru-RU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72200" y="5724384"/>
            <a:ext cx="2088232" cy="10169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НЦКПТ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МИНТРАНСА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РОССИИ</a:t>
            </a:r>
            <a:endParaRPr lang="ru-RU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Левая круглая скобка 26"/>
          <p:cNvSpPr/>
          <p:nvPr/>
        </p:nvSpPr>
        <p:spPr>
          <a:xfrm>
            <a:off x="5937032" y="4446191"/>
            <a:ext cx="291152" cy="2048526"/>
          </a:xfrm>
          <a:prstGeom prst="leftBracke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69" name="Прямая со стрелкой 7168"/>
          <p:cNvCxnSpPr/>
          <p:nvPr/>
        </p:nvCxnSpPr>
        <p:spPr>
          <a:xfrm flipV="1">
            <a:off x="5508104" y="1340768"/>
            <a:ext cx="504056" cy="360040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2771801" y="1343222"/>
            <a:ext cx="584999" cy="285578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652120" y="1988840"/>
            <a:ext cx="770438" cy="0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28" idx="3"/>
          </p:cNvCxnSpPr>
          <p:nvPr/>
        </p:nvCxnSpPr>
        <p:spPr>
          <a:xfrm>
            <a:off x="5581927" y="2148273"/>
            <a:ext cx="711144" cy="37545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2485583" y="1988840"/>
            <a:ext cx="646259" cy="0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2610463" y="2420888"/>
            <a:ext cx="665393" cy="360040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87" name="Стрелка вправо с вырезом 7186"/>
          <p:cNvSpPr/>
          <p:nvPr/>
        </p:nvSpPr>
        <p:spPr>
          <a:xfrm>
            <a:off x="2260174" y="5051876"/>
            <a:ext cx="727650" cy="681380"/>
          </a:xfrm>
          <a:prstGeom prst="notchedRightArrow">
            <a:avLst/>
          </a:prstGeom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588" y="615950"/>
            <a:ext cx="896938" cy="220663"/>
          </a:xfrm>
          <a:prstGeom prst="rect">
            <a:avLst/>
          </a:prstGeom>
          <a:noFill/>
        </p:spPr>
        <p:txBody>
          <a:bodyPr lIns="51536" tIns="25768" rIns="51536" bIns="25768">
            <a:spAutoFit/>
          </a:bodyPr>
          <a:lstStyle/>
          <a:p>
            <a:pPr>
              <a:defRPr/>
            </a:pPr>
            <a:r>
              <a:rPr lang="ru-RU" sz="1050" b="0" dirty="0">
                <a:solidFill>
                  <a:schemeClr val="bg1"/>
                </a:solidFill>
                <a:cs typeface="+mn-cs"/>
              </a:rPr>
              <a:t>2</a:t>
            </a:r>
            <a:r>
              <a:rPr lang="en-US" sz="1050" b="0" dirty="0">
                <a:solidFill>
                  <a:schemeClr val="bg1"/>
                </a:solidFill>
                <a:cs typeface="+mn-cs"/>
              </a:rPr>
              <a:t>3</a:t>
            </a:r>
            <a:endParaRPr lang="ru-RU" sz="1050" b="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620689"/>
            <a:ext cx="8309610" cy="419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</a:rPr>
              <a:t>Профессорско-преподавательский </a:t>
            </a:r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состав (чел.)</a:t>
            </a:r>
            <a:endParaRPr lang="ru-RU" sz="2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3554770"/>
            <a:ext cx="8062664" cy="450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Студенты (чел.)</a:t>
            </a:r>
            <a:endParaRPr lang="ru-RU" sz="2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0532"/>
            <a:ext cx="7992888" cy="487132"/>
          </a:xfrm>
          <a:prstGeom prst="rect">
            <a:avLst/>
          </a:prstGeom>
          <a:solidFill>
            <a:srgbClr val="CCFFFF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Статистика проекта РГУТ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0" y="77118"/>
            <a:ext cx="611560" cy="32754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9</a:t>
            </a:r>
            <a:endParaRPr lang="ru-RU" sz="1800" dirty="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66896"/>
              </p:ext>
            </p:extLst>
          </p:nvPr>
        </p:nvGraphicFramePr>
        <p:xfrm>
          <a:off x="524633" y="1181320"/>
          <a:ext cx="8253606" cy="2384270"/>
        </p:xfrm>
        <a:graphic>
          <a:graphicData uri="http://schemas.openxmlformats.org/drawingml/2006/table">
            <a:tbl>
              <a:tblPr firstRow="1" firstCol="1" bandRow="1"/>
              <a:tblGrid>
                <a:gridCol w="1174671"/>
                <a:gridCol w="1498592"/>
                <a:gridCol w="2575542"/>
                <a:gridCol w="3004801"/>
              </a:tblGrid>
              <a:tr h="427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ДОКТОРА НАУК</a:t>
                      </a:r>
                      <a:endParaRPr lang="ru-RU" sz="1200" b="1" i="0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КАНДИДАТЫ НАУК</a:t>
                      </a:r>
                      <a:endParaRPr lang="ru-RU" sz="1200" b="1" i="0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МИИТ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200" b="1" i="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МАДИ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200" b="1" i="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7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МГАВТ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8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МГТУ ГА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8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3 900</a:t>
                      </a:r>
                      <a:endParaRPr lang="ru-RU" sz="1200" b="1" i="0" baseline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baseline="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1 760</a:t>
                      </a:r>
                      <a:endParaRPr lang="ru-RU" sz="1200" b="1" i="0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87600" y="1579563"/>
            <a:ext cx="130104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71995"/>
              </p:ext>
            </p:extLst>
          </p:nvPr>
        </p:nvGraphicFramePr>
        <p:xfrm>
          <a:off x="539552" y="4077072"/>
          <a:ext cx="8286689" cy="2633472"/>
        </p:xfrm>
        <a:graphic>
          <a:graphicData uri="http://schemas.openxmlformats.org/drawingml/2006/table">
            <a:tbl>
              <a:tblPr firstRow="1" firstCol="1" bandRow="1"/>
              <a:tblGrid>
                <a:gridCol w="1179379"/>
                <a:gridCol w="1556925"/>
                <a:gridCol w="2592288"/>
                <a:gridCol w="2958097"/>
              </a:tblGrid>
              <a:tr h="440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7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МИИТ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0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МАДИ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7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МГАВТ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7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МГТУ ГА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7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64 500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26 000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1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9958</TotalTime>
  <Words>715</Words>
  <Application>Microsoft Office PowerPoint</Application>
  <PresentationFormat>Экран (4:3)</PresentationFormat>
  <Paragraphs>193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1076</cp:revision>
  <cp:lastPrinted>2015-06-19T06:17:46Z</cp:lastPrinted>
  <dcterms:created xsi:type="dcterms:W3CDTF">2005-10-12T08:18:34Z</dcterms:created>
  <dcterms:modified xsi:type="dcterms:W3CDTF">2016-02-16T10:15:18Z</dcterms:modified>
</cp:coreProperties>
</file>